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134805010" r:id="rId2"/>
    <p:sldId id="2147470815" r:id="rId3"/>
    <p:sldId id="2147470821" r:id="rId4"/>
    <p:sldId id="2147470822" r:id="rId5"/>
    <p:sldId id="2147470823" r:id="rId6"/>
    <p:sldId id="2147470824" r:id="rId7"/>
    <p:sldId id="2147470825" r:id="rId8"/>
    <p:sldId id="2147470826" r:id="rId9"/>
    <p:sldId id="2147470827" r:id="rId10"/>
    <p:sldId id="2147470828" r:id="rId11"/>
    <p:sldId id="2147470850" r:id="rId12"/>
    <p:sldId id="2147470829" r:id="rId13"/>
    <p:sldId id="2147470830" r:id="rId14"/>
    <p:sldId id="2147470831" r:id="rId15"/>
    <p:sldId id="2147470832" r:id="rId16"/>
    <p:sldId id="2147470833" r:id="rId17"/>
    <p:sldId id="2147470834" r:id="rId18"/>
    <p:sldId id="2147470835" r:id="rId19"/>
    <p:sldId id="2147470837" r:id="rId20"/>
    <p:sldId id="2147470853" r:id="rId21"/>
    <p:sldId id="2147470854" r:id="rId22"/>
    <p:sldId id="2147470855" r:id="rId23"/>
    <p:sldId id="2147470856" r:id="rId24"/>
    <p:sldId id="2147470836" r:id="rId25"/>
    <p:sldId id="2147470838" r:id="rId26"/>
    <p:sldId id="2147470839" r:id="rId27"/>
    <p:sldId id="2147470840" r:id="rId28"/>
    <p:sldId id="2147470841" r:id="rId29"/>
    <p:sldId id="2147470842" r:id="rId30"/>
    <p:sldId id="2147470843" r:id="rId31"/>
    <p:sldId id="2147470844" r:id="rId32"/>
    <p:sldId id="2147470845" r:id="rId33"/>
    <p:sldId id="2147470846" r:id="rId34"/>
    <p:sldId id="2147470847" r:id="rId35"/>
    <p:sldId id="2147470848" r:id="rId36"/>
    <p:sldId id="2147470849" r:id="rId37"/>
    <p:sldId id="2147470851" r:id="rId38"/>
    <p:sldId id="2147470852" r:id="rId39"/>
    <p:sldId id="2147470857" r:id="rId40"/>
    <p:sldId id="2147470858" r:id="rId41"/>
    <p:sldId id="2147470859" r:id="rId42"/>
    <p:sldId id="2147470860" r:id="rId43"/>
    <p:sldId id="2147470861" r:id="rId44"/>
    <p:sldId id="2147470862" r:id="rId45"/>
    <p:sldId id="213480501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566AC"/>
    <a:srgbClr val="DA281C"/>
    <a:srgbClr val="F0F0F0"/>
    <a:srgbClr val="00B05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A5A34-0779-40AA-961C-79B10F81B364}" v="529" dt="2023-03-20T07:43:56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9775" autoAdjust="0"/>
  </p:normalViewPr>
  <p:slideViewPr>
    <p:cSldViewPr snapToGrid="0">
      <p:cViewPr varScale="1">
        <p:scale>
          <a:sx n="105" d="100"/>
          <a:sy n="105" d="100"/>
        </p:scale>
        <p:origin x="726" y="102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8/6/2025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3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68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85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29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49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449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063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01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03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20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09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42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200" dirty="0" err="1">
                <a:solidFill>
                  <a:srgbClr val="000000"/>
                </a:solidFill>
                <a:cs typeface="Arial" panose="020B0604020202090204" pitchFamily="34" charset="0"/>
              </a:rPr>
              <a:t>alb</a:t>
            </a: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730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200" dirty="0" err="1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155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2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475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88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200" dirty="0">
                <a:solidFill>
                  <a:srgbClr val="000000"/>
                </a:solidFill>
                <a:cs typeface="Arial" panose="020B0604020202090204" pitchFamily="34" charset="0"/>
              </a:rPr>
              <a:t>server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890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200" dirty="0" err="1">
                <a:solidFill>
                  <a:srgbClr val="000000"/>
                </a:solidFill>
                <a:cs typeface="Arial" panose="020B0604020202090204" pitchFamily="34" charset="0"/>
              </a:rPr>
              <a:t>alb</a:t>
            </a: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387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200" dirty="0" err="1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174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r>
              <a:rPr lang="en-US" altLang="zh-CN" sz="12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216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4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7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224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68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301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42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38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4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761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239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38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74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999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215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983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874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85D92-3C5A-433F-36B2-22989C00D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09605-C5A5-16BA-BC40-7FC0C3FE6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4AF66-EA79-F048-5251-40FF93395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5747E-5A35-B6AA-2EB4-8FE2D952C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212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6C082-D920-74B2-4DEB-8570BAB5F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D75FF-A592-B31F-03BA-F5BDF6703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ADD612-AF79-C0C2-541A-5D07ECE95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FF066-EF16-A34E-4080-ABD92C605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52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52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90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023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7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6565">
              <a:lnSpc>
                <a:spcPct val="15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altLang="zh-CN" sz="12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94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515600" cy="53512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2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  <p:sldLayoutId id="2147483675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image" Target="../media/image8.emf"/><Relationship Id="rId7" Type="http://schemas.openxmlformats.org/officeDocument/2006/relationships/image" Target="../media/image12.svg"/><Relationship Id="rId12" Type="http://schemas.openxmlformats.org/officeDocument/2006/relationships/image" Target="../media/image17.emf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473" y="3843184"/>
            <a:ext cx="10138677" cy="1534889"/>
          </a:xfrm>
        </p:spPr>
        <p:txBody>
          <a:bodyPr/>
          <a:lstStyle/>
          <a:p>
            <a:r>
              <a:rPr lang="it-IT" altLang="zh-CN" sz="4800" dirty="0"/>
              <a:t>Fortinet with Ali GWLB </a:t>
            </a:r>
            <a:r>
              <a:rPr lang="en-US" altLang="zh-CN" sz="4800" dirty="0"/>
              <a:t>Best Practice</a:t>
            </a:r>
            <a:br>
              <a:rPr lang="en-US" altLang="zh-CN" sz="4800" dirty="0"/>
            </a:br>
            <a:br>
              <a:rPr lang="en-US" altLang="zh-CN" dirty="0"/>
            </a:b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LiuGang</a:t>
            </a:r>
            <a:b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2024-11-10</a:t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40110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Security group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78D80-7A09-7DFD-DDBE-87E30608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362075"/>
            <a:ext cx="9241180" cy="363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42AA5-8337-8949-344D-29BF0F507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310" y="1876425"/>
            <a:ext cx="8355790" cy="40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0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测试实例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DE83E-18A3-1FA0-FF24-B713D3864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1039321"/>
            <a:ext cx="11191875" cy="3938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892529-EE5F-0832-819C-2204A31B9985}"/>
              </a:ext>
            </a:extLst>
          </p:cNvPr>
          <p:cNvSpPr txBox="1"/>
          <p:nvPr/>
        </p:nvSpPr>
        <p:spPr>
          <a:xfrm>
            <a:off x="539496" y="5541264"/>
            <a:ext cx="50593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建议防火墙部署采用的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7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代实例支持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jumbo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巨型帧，例如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C7,G7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577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A1CC6-558D-5FE2-DB30-2ACCC5F3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9" y="1524000"/>
            <a:ext cx="10532005" cy="2962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2F99E-7E11-0455-754B-1B47288F0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286" y="1132332"/>
            <a:ext cx="10391775" cy="50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577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41090-C591-D449-DC19-68996F2E4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25699"/>
            <a:ext cx="10782300" cy="55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9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577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14098-6A84-B3D7-0482-63EA1D63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998442"/>
            <a:ext cx="11381462" cy="44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3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577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B39EA-94C7-1FF7-2C6C-105E77E6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344821"/>
            <a:ext cx="11419040" cy="41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577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-5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3222D-EB9D-A248-B727-39D0DEB8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0" y="819149"/>
            <a:ext cx="6372668" cy="5362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32D81-6B13-4296-08A9-4E5430FB8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938" y="819148"/>
            <a:ext cx="5874923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8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17719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ALB-1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7FBED-3910-A62A-04F5-9FA248E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992920"/>
            <a:ext cx="10306050" cy="487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A1C769-5E23-D43C-AFDB-98F7107B9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89" y="992920"/>
            <a:ext cx="10544011" cy="4872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AD63B-A8F5-657C-1BA6-DB188802F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188" y="992919"/>
            <a:ext cx="10063787" cy="4872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EB8ACE-82CB-9F26-B131-5EBB7BC9F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850" y="992918"/>
            <a:ext cx="9782175" cy="48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1451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ALB-2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0DF05-66A6-B10F-D13C-78D21E8F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907403"/>
            <a:ext cx="9686925" cy="5043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719F2-3A45-4754-8EE6-2E22B2B4D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907403"/>
            <a:ext cx="10258425" cy="5043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4D3FF-355A-74E4-34C1-DA4574724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7403"/>
            <a:ext cx="10191750" cy="5043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3E44F1-6FA7-C4E8-85A5-4642FAD58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907403"/>
            <a:ext cx="9686925" cy="50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APP1 RTB-1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524A9-133B-5AC0-E8F5-285656D4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881165"/>
            <a:ext cx="10704711" cy="48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8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4ABE4-2793-9B4A-9B6A-667AA7911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83" y="269443"/>
            <a:ext cx="10515600" cy="535120"/>
          </a:xfrm>
        </p:spPr>
        <p:txBody>
          <a:bodyPr/>
          <a:lstStyle/>
          <a:p>
            <a:r>
              <a:rPr lang="zh-CN" altLang="en-US" sz="3600" dirty="0"/>
              <a:t>场景验证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47063-689D-C144-9553-8EB3E9AC0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59424" y="769"/>
            <a:ext cx="9095357" cy="68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68">
            <a:extLst>
              <a:ext uri="{FF2B5EF4-FFF2-40B4-BE49-F238E27FC236}">
                <a16:creationId xmlns:a16="http://schemas.microsoft.com/office/drawing/2014/main" id="{D7B5233D-A942-A088-4443-C606DF7A4122}"/>
              </a:ext>
            </a:extLst>
          </p:cNvPr>
          <p:cNvSpPr txBox="1">
            <a:spLocks/>
          </p:cNvSpPr>
          <p:nvPr/>
        </p:nvSpPr>
        <p:spPr>
          <a:xfrm>
            <a:off x="285590" y="1694680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defPPr>
              <a:defRPr lang="en-US"/>
            </a:defPPr>
            <a:lvl1pPr marR="0" indent="0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Clr>
                <a:srgbClr val="FF0000"/>
              </a:buClr>
              <a:buSzPct val="100000"/>
              <a:buFont typeface="Wingdings"/>
              <a:buNone/>
              <a:tabLst>
                <a:tab pos="1341569" algn="l"/>
              </a:tabLst>
              <a:defRPr sz="24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ea typeface="BentonSans Medium"/>
                <a:cs typeface="Arial"/>
              </a:defRPr>
            </a:lvl1pPr>
            <a:lvl2pPr marL="1282088" marR="0" indent="-562439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2pPr>
            <a:lvl3pPr marL="2086417" marR="0" indent="-600554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3pPr>
            <a:lvl4pPr marL="2939553" marR="0" indent="-717110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4pPr>
            <a:lvl5pPr marL="3640577" marR="0" indent="-778915" defTabSz="1828754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5pPr>
            <a:lvl6pPr marL="3810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6pPr>
            <a:lvl7pPr marL="4445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7pPr>
            <a:lvl8pPr marL="5080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8pPr>
            <a:lvl9pPr marL="5715000" marR="0" indent="-635000" defTabSz="82550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网络架构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  <p:sp>
        <p:nvSpPr>
          <p:cNvPr id="13" name="Shape 268">
            <a:extLst>
              <a:ext uri="{FF2B5EF4-FFF2-40B4-BE49-F238E27FC236}">
                <a16:creationId xmlns:a16="http://schemas.microsoft.com/office/drawing/2014/main" id="{6FC8B097-0C74-8B8E-9F3B-F44E6F0A3068}"/>
              </a:ext>
            </a:extLst>
          </p:cNvPr>
          <p:cNvSpPr txBox="1">
            <a:spLocks/>
          </p:cNvSpPr>
          <p:nvPr/>
        </p:nvSpPr>
        <p:spPr>
          <a:xfrm>
            <a:off x="285590" y="2710305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设备信息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  <p:sp>
        <p:nvSpPr>
          <p:cNvPr id="14" name="Shape 268">
            <a:extLst>
              <a:ext uri="{FF2B5EF4-FFF2-40B4-BE49-F238E27FC236}">
                <a16:creationId xmlns:a16="http://schemas.microsoft.com/office/drawing/2014/main" id="{36A81E54-7213-43BA-A697-0B256C39BDD6}"/>
              </a:ext>
            </a:extLst>
          </p:cNvPr>
          <p:cNvSpPr txBox="1">
            <a:spLocks/>
          </p:cNvSpPr>
          <p:nvPr/>
        </p:nvSpPr>
        <p:spPr>
          <a:xfrm>
            <a:off x="275479" y="4741555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r>
              <a:rPr lang="zh-CN" altLang="en-US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测试</a:t>
            </a:r>
            <a:r>
              <a:rPr lang="en-US" altLang="zh-CN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Demo</a:t>
            </a:r>
            <a:endParaRPr lang="en-US" sz="24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  <p:sp>
        <p:nvSpPr>
          <p:cNvPr id="2" name="Shape 268">
            <a:extLst>
              <a:ext uri="{FF2B5EF4-FFF2-40B4-BE49-F238E27FC236}">
                <a16:creationId xmlns:a16="http://schemas.microsoft.com/office/drawing/2014/main" id="{81843C78-77D3-219E-3AB2-09CF160F4C25}"/>
              </a:ext>
            </a:extLst>
          </p:cNvPr>
          <p:cNvSpPr txBox="1">
            <a:spLocks/>
          </p:cNvSpPr>
          <p:nvPr/>
        </p:nvSpPr>
        <p:spPr>
          <a:xfrm>
            <a:off x="285590" y="3725930"/>
            <a:ext cx="5577840" cy="731520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27432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r>
              <a:rPr lang="zh-CN" altLang="en-US" sz="24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ntonSans Medium"/>
              </a:rPr>
              <a:t>验证步骤</a:t>
            </a:r>
            <a:endParaRPr lang="en-US" sz="24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nton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005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APP1 RTB-2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1D17F-27C7-17E4-0EDC-1C15F2130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847724"/>
            <a:ext cx="11116836" cy="53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APP1 RTB-3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9569F-236D-103B-6376-2B14CEFC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014412"/>
            <a:ext cx="11362638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1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APP1 RTB-4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56B04-9038-72F7-9813-1CE54756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63437"/>
            <a:ext cx="10636612" cy="49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48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APP1 RTB-5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C242B-1172-C021-2363-BC75A025A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31252"/>
            <a:ext cx="11220450" cy="49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09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APP2 RTB-1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B40EF-5BB9-A06B-F04C-BC15C125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0795"/>
            <a:ext cx="11574274" cy="42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2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APP2 RTB-2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3AB40-E7D7-FE7F-FE5A-A0A4FA4E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826738"/>
            <a:ext cx="10887075" cy="52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82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APP2 RTB-3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F6A14-E351-1D9B-C59E-DE9C8A2A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948512"/>
            <a:ext cx="10842283" cy="49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79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APP2 RTB-4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8869E-D29B-2F82-519C-7EB630BE7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014760"/>
            <a:ext cx="11240174" cy="48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69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463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>
                <a:solidFill>
                  <a:srgbClr val="000000"/>
                </a:solidFill>
                <a:cs typeface="Arial" panose="020B0604020202090204" pitchFamily="34" charset="0"/>
              </a:rPr>
              <a:t>APP2 RTB-5</a:t>
            </a:r>
            <a:r>
              <a:rPr lang="zh-CN" altLang="en-US" sz="320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91B2B-2A0C-C481-EA01-22D3DD4F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990046"/>
            <a:ext cx="11172825" cy="48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6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527516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FGT-EW RTP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2FC81-4732-02D0-8CAC-97868462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783018"/>
            <a:ext cx="11115675" cy="50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E570F4A-5957-759C-9336-6AAE724239C5}"/>
              </a:ext>
            </a:extLst>
          </p:cNvPr>
          <p:cNvSpPr/>
          <p:nvPr/>
        </p:nvSpPr>
        <p:spPr>
          <a:xfrm>
            <a:off x="1166764" y="1382868"/>
            <a:ext cx="1974273" cy="997311"/>
          </a:xfrm>
          <a:prstGeom prst="roundRect">
            <a:avLst/>
          </a:prstGeom>
          <a:noFill/>
          <a:ln w="9525" cap="flat" cmpd="sng" algn="ctr">
            <a:solidFill>
              <a:srgbClr val="FF6A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E8E07A-1ABD-B60E-CCB1-B6BF02D5798B}"/>
              </a:ext>
            </a:extLst>
          </p:cNvPr>
          <p:cNvSpPr txBox="1"/>
          <p:nvPr/>
        </p:nvSpPr>
        <p:spPr>
          <a:xfrm>
            <a:off x="819095" y="1678620"/>
            <a:ext cx="1207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App1-vpc</a:t>
            </a:r>
          </a:p>
          <a:p>
            <a:pPr algn="ctr"/>
            <a:r>
              <a:rPr lang="en-US" altLang="zh-CN" sz="800" dirty="0"/>
              <a:t>172.16.0.0/16</a:t>
            </a:r>
            <a:endParaRPr lang="zh-CN" altLang="en-US" sz="8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D15352B-3EC8-F947-40BB-534199D6227D}"/>
              </a:ext>
            </a:extLst>
          </p:cNvPr>
          <p:cNvSpPr/>
          <p:nvPr/>
        </p:nvSpPr>
        <p:spPr>
          <a:xfrm>
            <a:off x="3615796" y="2882281"/>
            <a:ext cx="2730139" cy="1695070"/>
          </a:xfrm>
          <a:prstGeom prst="roundRect">
            <a:avLst/>
          </a:prstGeom>
          <a:noFill/>
          <a:ln w="9525" cap="flat" cmpd="sng" algn="ctr">
            <a:solidFill>
              <a:srgbClr val="FF6A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43B51C-CCF8-DF87-F315-65AEE26E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913" y="2936102"/>
            <a:ext cx="457093" cy="3047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C9A6F95-582B-90E6-D769-3A614CEE1AB4}"/>
              </a:ext>
            </a:extLst>
          </p:cNvPr>
          <p:cNvSpPr txBox="1"/>
          <p:nvPr/>
        </p:nvSpPr>
        <p:spPr>
          <a:xfrm>
            <a:off x="5497729" y="3220418"/>
            <a:ext cx="102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Sec-</a:t>
            </a:r>
            <a:r>
              <a:rPr lang="en-US" altLang="zh-CN" sz="800" dirty="0" err="1"/>
              <a:t>vpc</a:t>
            </a:r>
            <a:endParaRPr lang="en-US" altLang="zh-CN" sz="800" dirty="0"/>
          </a:p>
          <a:p>
            <a:pPr algn="ctr"/>
            <a:r>
              <a:rPr lang="en-US" altLang="zh-CN" sz="800" dirty="0"/>
              <a:t>192.168.0.0/16</a:t>
            </a:r>
            <a:endParaRPr lang="zh-CN" altLang="en-US" sz="8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E625FBC-A3FB-F8B1-946C-E35C9A5EC992}"/>
              </a:ext>
            </a:extLst>
          </p:cNvPr>
          <p:cNvSpPr/>
          <p:nvPr/>
        </p:nvSpPr>
        <p:spPr>
          <a:xfrm>
            <a:off x="1348728" y="3313851"/>
            <a:ext cx="1592363" cy="840703"/>
          </a:xfrm>
          <a:prstGeom prst="roundRect">
            <a:avLst/>
          </a:prstGeom>
          <a:noFill/>
          <a:ln w="9525" cap="flat" cmpd="sng" algn="ctr">
            <a:solidFill>
              <a:srgbClr val="FF6A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5" name="图片 13">
            <a:extLst>
              <a:ext uri="{FF2B5EF4-FFF2-40B4-BE49-F238E27FC236}">
                <a16:creationId xmlns:a16="http://schemas.microsoft.com/office/drawing/2014/main" id="{31CC7A9B-1740-9A9F-E2EE-9DA635752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12" y="3474696"/>
            <a:ext cx="504832" cy="519013"/>
          </a:xfrm>
          <a:prstGeom prst="rect">
            <a:avLst/>
          </a:prstGeom>
        </p:spPr>
      </p:pic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5D16A150-0B87-B50C-FEA2-1EC43EF1ADF4}"/>
              </a:ext>
            </a:extLst>
          </p:cNvPr>
          <p:cNvCxnSpPr>
            <a:cxnSpLocks/>
            <a:stCxn id="7" idx="2"/>
            <a:endCxn id="121" idx="0"/>
          </p:cNvCxnSpPr>
          <p:nvPr/>
        </p:nvCxnSpPr>
        <p:spPr>
          <a:xfrm>
            <a:off x="2153901" y="2380179"/>
            <a:ext cx="0" cy="1112359"/>
          </a:xfrm>
          <a:prstGeom prst="line">
            <a:avLst/>
          </a:prstGeom>
          <a:ln>
            <a:solidFill>
              <a:srgbClr val="FF6A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20">
            <a:extLst>
              <a:ext uri="{FF2B5EF4-FFF2-40B4-BE49-F238E27FC236}">
                <a16:creationId xmlns:a16="http://schemas.microsoft.com/office/drawing/2014/main" id="{EBB57C39-614F-8ACF-51A5-4FF86464284C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flipH="1">
            <a:off x="2941091" y="3729816"/>
            <a:ext cx="674705" cy="4387"/>
          </a:xfrm>
          <a:prstGeom prst="line">
            <a:avLst/>
          </a:prstGeom>
          <a:ln>
            <a:solidFill>
              <a:srgbClr val="FF6A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直接连接符 25">
            <a:extLst>
              <a:ext uri="{FF2B5EF4-FFF2-40B4-BE49-F238E27FC236}">
                <a16:creationId xmlns:a16="http://schemas.microsoft.com/office/drawing/2014/main" id="{4FDEA122-9096-1478-D7D0-6219D4574C95}"/>
              </a:ext>
            </a:extLst>
          </p:cNvPr>
          <p:cNvCxnSpPr>
            <a:cxnSpLocks/>
            <a:stCxn id="62" idx="3"/>
            <a:endCxn id="70" idx="0"/>
          </p:cNvCxnSpPr>
          <p:nvPr/>
        </p:nvCxnSpPr>
        <p:spPr>
          <a:xfrm>
            <a:off x="3299667" y="5431323"/>
            <a:ext cx="177942" cy="383544"/>
          </a:xfrm>
          <a:prstGeom prst="line">
            <a:avLst/>
          </a:prstGeom>
          <a:ln>
            <a:solidFill>
              <a:srgbClr val="FF6A00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4" name="文本框 27">
            <a:extLst>
              <a:ext uri="{FF2B5EF4-FFF2-40B4-BE49-F238E27FC236}">
                <a16:creationId xmlns:a16="http://schemas.microsoft.com/office/drawing/2014/main" id="{885801BB-70CB-BB3F-FF81-B15C1BF08E36}"/>
              </a:ext>
            </a:extLst>
          </p:cNvPr>
          <p:cNvSpPr txBox="1"/>
          <p:nvPr/>
        </p:nvSpPr>
        <p:spPr>
          <a:xfrm>
            <a:off x="376895" y="352976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/>
              <a:t>云企业网</a:t>
            </a:r>
            <a:endParaRPr lang="en-US" altLang="zh-CN" sz="1000" dirty="0"/>
          </a:p>
          <a:p>
            <a:pPr algn="ctr"/>
            <a:r>
              <a:rPr lang="en-US" altLang="zh-CN" sz="1000" dirty="0"/>
              <a:t>CEN-TR</a:t>
            </a:r>
            <a:endParaRPr lang="zh-CN" altLang="en-US" sz="1000" dirty="0"/>
          </a:p>
        </p:txBody>
      </p:sp>
      <p:sp>
        <p:nvSpPr>
          <p:cNvPr id="111" name="文本框 30">
            <a:extLst>
              <a:ext uri="{FF2B5EF4-FFF2-40B4-BE49-F238E27FC236}">
                <a16:creationId xmlns:a16="http://schemas.microsoft.com/office/drawing/2014/main" id="{02308B69-09EF-04A5-EA79-2633AF470038}"/>
              </a:ext>
            </a:extLst>
          </p:cNvPr>
          <p:cNvSpPr txBox="1"/>
          <p:nvPr/>
        </p:nvSpPr>
        <p:spPr>
          <a:xfrm>
            <a:off x="1636522" y="3773752"/>
            <a:ext cx="356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TR</a:t>
            </a:r>
            <a:endParaRPr lang="zh-CN" altLang="en-US" sz="1000" dirty="0"/>
          </a:p>
        </p:txBody>
      </p:sp>
      <p:pic>
        <p:nvPicPr>
          <p:cNvPr id="121" name="图片 3">
            <a:extLst>
              <a:ext uri="{FF2B5EF4-FFF2-40B4-BE49-F238E27FC236}">
                <a16:creationId xmlns:a16="http://schemas.microsoft.com/office/drawing/2014/main" id="{2333C724-5536-DF38-2095-43551636E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122" y="3492538"/>
            <a:ext cx="477557" cy="477557"/>
          </a:xfrm>
          <a:prstGeom prst="rect">
            <a:avLst/>
          </a:prstGeom>
        </p:spPr>
      </p:pic>
      <p:pic>
        <p:nvPicPr>
          <p:cNvPr id="173" name="Picture 92">
            <a:extLst>
              <a:ext uri="{FF2B5EF4-FFF2-40B4-BE49-F238E27FC236}">
                <a16:creationId xmlns:a16="http://schemas.microsoft.com/office/drawing/2014/main" id="{68C98E76-8189-9F8A-2290-CE84A5AAF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4097712" y="377364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文本框 48">
            <a:extLst>
              <a:ext uri="{FF2B5EF4-FFF2-40B4-BE49-F238E27FC236}">
                <a16:creationId xmlns:a16="http://schemas.microsoft.com/office/drawing/2014/main" id="{36B2351A-F49B-FE99-9292-001B30C71E2A}"/>
              </a:ext>
            </a:extLst>
          </p:cNvPr>
          <p:cNvSpPr txBox="1"/>
          <p:nvPr/>
        </p:nvSpPr>
        <p:spPr>
          <a:xfrm>
            <a:off x="4155181" y="4392685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FortiGate</a:t>
            </a:r>
            <a:endParaRPr lang="zh-CN" altLang="en-US" sz="1000" dirty="0"/>
          </a:p>
        </p:txBody>
      </p:sp>
      <p:pic>
        <p:nvPicPr>
          <p:cNvPr id="176" name="图片 23">
            <a:extLst>
              <a:ext uri="{FF2B5EF4-FFF2-40B4-BE49-F238E27FC236}">
                <a16:creationId xmlns:a16="http://schemas.microsoft.com/office/drawing/2014/main" id="{BB446DD7-619E-87C3-722B-DDE25D78A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534" y="4238271"/>
            <a:ext cx="178389" cy="158066"/>
          </a:xfrm>
          <a:prstGeom prst="rect">
            <a:avLst/>
          </a:prstGeom>
        </p:spPr>
      </p:pic>
      <p:pic>
        <p:nvPicPr>
          <p:cNvPr id="178" name="图片 16">
            <a:extLst>
              <a:ext uri="{FF2B5EF4-FFF2-40B4-BE49-F238E27FC236}">
                <a16:creationId xmlns:a16="http://schemas.microsoft.com/office/drawing/2014/main" id="{C065F91C-DD74-93A6-5C6D-95E0387B5B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8454" y="1692959"/>
            <a:ext cx="264039" cy="246221"/>
          </a:xfrm>
          <a:prstGeom prst="rect">
            <a:avLst/>
          </a:prstGeom>
        </p:spPr>
      </p:pic>
      <p:sp>
        <p:nvSpPr>
          <p:cNvPr id="336" name="文本框 11">
            <a:extLst>
              <a:ext uri="{FF2B5EF4-FFF2-40B4-BE49-F238E27FC236}">
                <a16:creationId xmlns:a16="http://schemas.microsoft.com/office/drawing/2014/main" id="{C1FE3B8A-1F81-67BF-2A26-6484D97CA1FB}"/>
              </a:ext>
            </a:extLst>
          </p:cNvPr>
          <p:cNvSpPr txBox="1"/>
          <p:nvPr/>
        </p:nvSpPr>
        <p:spPr>
          <a:xfrm>
            <a:off x="1921714" y="1481172"/>
            <a:ext cx="561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ECS</a:t>
            </a:r>
            <a:endParaRPr lang="zh-CN" alt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51267-9F9D-B3AC-7C9A-206A1DBE6E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8376" y="2223142"/>
            <a:ext cx="274320" cy="274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A8D16-88E2-E881-9101-5CE7DB4E3A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7973" y="2218683"/>
            <a:ext cx="274320" cy="274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0D71D9-4198-CE01-67E1-02BB6FC3F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7609" y="3327721"/>
            <a:ext cx="274320" cy="274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38DE9-D52F-F470-5DB1-85A8299B7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2325" y="3866426"/>
            <a:ext cx="274320" cy="274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4F56C0-CCC3-8051-2BD0-E3ACDA71C6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984461" y="3110022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51B037-6BAA-B757-A117-D96D42DD6E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975984" y="3970095"/>
            <a:ext cx="365760" cy="365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FAD1ED-1F47-A133-CB23-C43140B0702E}"/>
              </a:ext>
            </a:extLst>
          </p:cNvPr>
          <p:cNvSpPr txBox="1"/>
          <p:nvPr/>
        </p:nvSpPr>
        <p:spPr>
          <a:xfrm>
            <a:off x="1347546" y="3084953"/>
            <a:ext cx="56938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Attach-1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3C0BC-B512-513A-DACD-862C01C4599B}"/>
              </a:ext>
            </a:extLst>
          </p:cNvPr>
          <p:cNvSpPr txBox="1"/>
          <p:nvPr/>
        </p:nvSpPr>
        <p:spPr>
          <a:xfrm>
            <a:off x="2690780" y="3854147"/>
            <a:ext cx="56938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Attach-2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EFD13-19C8-8A31-EB47-C9AF21C0FF82}"/>
              </a:ext>
            </a:extLst>
          </p:cNvPr>
          <p:cNvSpPr txBox="1"/>
          <p:nvPr/>
        </p:nvSpPr>
        <p:spPr>
          <a:xfrm>
            <a:off x="1534334" y="2484028"/>
            <a:ext cx="56938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Attach-1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2BA26-D050-B262-6E17-5AB2A9C0743A}"/>
              </a:ext>
            </a:extLst>
          </p:cNvPr>
          <p:cNvSpPr txBox="1"/>
          <p:nvPr/>
        </p:nvSpPr>
        <p:spPr>
          <a:xfrm>
            <a:off x="2197377" y="2483666"/>
            <a:ext cx="56938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Attach-2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2599CB-C279-3EFF-2902-FE05B3C86342}"/>
              </a:ext>
            </a:extLst>
          </p:cNvPr>
          <p:cNvSpPr txBox="1"/>
          <p:nvPr/>
        </p:nvSpPr>
        <p:spPr>
          <a:xfrm rot="16200000">
            <a:off x="3258782" y="3003435"/>
            <a:ext cx="56938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Attach-2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E57CD2-43BB-B8F7-4247-7A3A1318DBB1}"/>
              </a:ext>
            </a:extLst>
          </p:cNvPr>
          <p:cNvSpPr txBox="1"/>
          <p:nvPr/>
        </p:nvSpPr>
        <p:spPr>
          <a:xfrm rot="16200000">
            <a:off x="3265553" y="4291118"/>
            <a:ext cx="56938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Attach-2</a:t>
            </a:r>
          </a:p>
        </p:txBody>
      </p:sp>
      <p:sp>
        <p:nvSpPr>
          <p:cNvPr id="28" name="矩形: 圆角 6">
            <a:extLst>
              <a:ext uri="{FF2B5EF4-FFF2-40B4-BE49-F238E27FC236}">
                <a16:creationId xmlns:a16="http://schemas.microsoft.com/office/drawing/2014/main" id="{76F3D21C-BE47-DC17-1402-55C4420D91F7}"/>
              </a:ext>
            </a:extLst>
          </p:cNvPr>
          <p:cNvSpPr/>
          <p:nvPr/>
        </p:nvSpPr>
        <p:spPr>
          <a:xfrm>
            <a:off x="1157772" y="4930184"/>
            <a:ext cx="1974273" cy="997311"/>
          </a:xfrm>
          <a:prstGeom prst="roundRect">
            <a:avLst/>
          </a:prstGeom>
          <a:noFill/>
          <a:ln w="9525" cap="flat" cmpd="sng" algn="ctr">
            <a:solidFill>
              <a:srgbClr val="FF6A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29" name="图片 7">
            <a:extLst>
              <a:ext uri="{FF2B5EF4-FFF2-40B4-BE49-F238E27FC236}">
                <a16:creationId xmlns:a16="http://schemas.microsoft.com/office/drawing/2014/main" id="{6488856D-8CC3-B487-07B6-4EB34831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01" y="4999064"/>
            <a:ext cx="348397" cy="232265"/>
          </a:xfrm>
          <a:prstGeom prst="rect">
            <a:avLst/>
          </a:prstGeom>
        </p:spPr>
      </p:pic>
      <p:sp>
        <p:nvSpPr>
          <p:cNvPr id="30" name="文本框 8">
            <a:extLst>
              <a:ext uri="{FF2B5EF4-FFF2-40B4-BE49-F238E27FC236}">
                <a16:creationId xmlns:a16="http://schemas.microsoft.com/office/drawing/2014/main" id="{EF960BBE-78F2-2735-1769-291648D3C2BB}"/>
              </a:ext>
            </a:extLst>
          </p:cNvPr>
          <p:cNvSpPr txBox="1"/>
          <p:nvPr/>
        </p:nvSpPr>
        <p:spPr>
          <a:xfrm>
            <a:off x="754647" y="5219987"/>
            <a:ext cx="1207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App2-vpc</a:t>
            </a:r>
          </a:p>
          <a:p>
            <a:pPr algn="ctr"/>
            <a:r>
              <a:rPr lang="en-US" altLang="zh-CN" sz="800" dirty="0"/>
              <a:t>10.0.0.0/8</a:t>
            </a:r>
            <a:endParaRPr lang="zh-CN" altLang="en-US" sz="800" dirty="0"/>
          </a:p>
        </p:txBody>
      </p:sp>
      <p:pic>
        <p:nvPicPr>
          <p:cNvPr id="32" name="图片 16">
            <a:extLst>
              <a:ext uri="{FF2B5EF4-FFF2-40B4-BE49-F238E27FC236}">
                <a16:creationId xmlns:a16="http://schemas.microsoft.com/office/drawing/2014/main" id="{930B5019-D987-DFF9-1BF5-F70127F5F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8566" y="5506741"/>
            <a:ext cx="264039" cy="246221"/>
          </a:xfrm>
          <a:prstGeom prst="rect">
            <a:avLst/>
          </a:prstGeom>
        </p:spPr>
      </p:pic>
      <p:sp>
        <p:nvSpPr>
          <p:cNvPr id="33" name="文本框 11">
            <a:extLst>
              <a:ext uri="{FF2B5EF4-FFF2-40B4-BE49-F238E27FC236}">
                <a16:creationId xmlns:a16="http://schemas.microsoft.com/office/drawing/2014/main" id="{C929BF36-9823-1C0E-BD0E-B3240D1FF2F6}"/>
              </a:ext>
            </a:extLst>
          </p:cNvPr>
          <p:cNvSpPr txBox="1"/>
          <p:nvPr/>
        </p:nvSpPr>
        <p:spPr>
          <a:xfrm>
            <a:off x="1890944" y="5738040"/>
            <a:ext cx="561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ECS</a:t>
            </a:r>
            <a:endParaRPr lang="zh-CN" altLang="en-US" sz="8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A9C849-298F-9946-7878-38DE6E646A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4525" y="4759578"/>
            <a:ext cx="274320" cy="274320"/>
          </a:xfrm>
          <a:prstGeom prst="rect">
            <a:avLst/>
          </a:prstGeom>
        </p:spPr>
      </p:pic>
      <p:pic>
        <p:nvPicPr>
          <p:cNvPr id="36" name="Picture 92">
            <a:extLst>
              <a:ext uri="{FF2B5EF4-FFF2-40B4-BE49-F238E27FC236}">
                <a16:creationId xmlns:a16="http://schemas.microsoft.com/office/drawing/2014/main" id="{27DE05D9-4561-B040-5CD1-AB758A5BE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4749963" y="378650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7">
            <a:extLst>
              <a:ext uri="{FF2B5EF4-FFF2-40B4-BE49-F238E27FC236}">
                <a16:creationId xmlns:a16="http://schemas.microsoft.com/office/drawing/2014/main" id="{A85FC24A-D9D7-F5F3-B508-1B42BA1A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18" y="1426754"/>
            <a:ext cx="348397" cy="232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A0BFC55-77DC-BC65-EA69-1588B22DA0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4122" y="4756571"/>
            <a:ext cx="274320" cy="27432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5F036C-A5D5-9EA1-452D-299A8C547623}"/>
              </a:ext>
            </a:extLst>
          </p:cNvPr>
          <p:cNvSpPr txBox="1"/>
          <p:nvPr/>
        </p:nvSpPr>
        <p:spPr>
          <a:xfrm>
            <a:off x="1591423" y="5013483"/>
            <a:ext cx="56938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Attach-1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8E38E8-7AB3-FCF0-1081-B2E28C406141}"/>
              </a:ext>
            </a:extLst>
          </p:cNvPr>
          <p:cNvSpPr txBox="1"/>
          <p:nvPr/>
        </p:nvSpPr>
        <p:spPr>
          <a:xfrm>
            <a:off x="2197377" y="4999064"/>
            <a:ext cx="569387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Attach-2</a:t>
            </a:r>
          </a:p>
        </p:txBody>
      </p:sp>
      <p:cxnSp>
        <p:nvCxnSpPr>
          <p:cNvPr id="44" name="直接连接符 19">
            <a:extLst>
              <a:ext uri="{FF2B5EF4-FFF2-40B4-BE49-F238E27FC236}">
                <a16:creationId xmlns:a16="http://schemas.microsoft.com/office/drawing/2014/main" id="{5602C760-7674-9C44-D55A-19AF0EE9E83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2144909" y="4154554"/>
            <a:ext cx="1" cy="775630"/>
          </a:xfrm>
          <a:prstGeom prst="line">
            <a:avLst/>
          </a:prstGeom>
          <a:ln>
            <a:solidFill>
              <a:srgbClr val="FF6A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1" name="图片 79">
            <a:extLst>
              <a:ext uri="{FF2B5EF4-FFF2-40B4-BE49-F238E27FC236}">
                <a16:creationId xmlns:a16="http://schemas.microsoft.com/office/drawing/2014/main" id="{07F0A5DD-CD87-36EC-767A-208C1EE7E8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2132" y="1211789"/>
            <a:ext cx="349956" cy="297568"/>
          </a:xfrm>
          <a:prstGeom prst="rect">
            <a:avLst/>
          </a:prstGeom>
        </p:spPr>
      </p:pic>
      <p:pic>
        <p:nvPicPr>
          <p:cNvPr id="52" name="图片 79">
            <a:extLst>
              <a:ext uri="{FF2B5EF4-FFF2-40B4-BE49-F238E27FC236}">
                <a16:creationId xmlns:a16="http://schemas.microsoft.com/office/drawing/2014/main" id="{D0E1F38B-BECA-8EC0-92F6-F23F905829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4683" y="5777140"/>
            <a:ext cx="349956" cy="29756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D40B420-E313-BACE-693E-18AFC246AC6C}"/>
              </a:ext>
            </a:extLst>
          </p:cNvPr>
          <p:cNvSpPr txBox="1"/>
          <p:nvPr/>
        </p:nvSpPr>
        <p:spPr>
          <a:xfrm>
            <a:off x="2602115" y="1498441"/>
            <a:ext cx="32252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800" dirty="0" err="1">
                <a:solidFill>
                  <a:srgbClr val="000000"/>
                </a:solidFill>
                <a:cs typeface="Arial" panose="020B0604020202090204" pitchFamily="34" charset="0"/>
              </a:rPr>
              <a:t>alb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9BB097-A5B7-ACBC-805B-DFAD4DFB0667}"/>
              </a:ext>
            </a:extLst>
          </p:cNvPr>
          <p:cNvSpPr txBox="1"/>
          <p:nvPr/>
        </p:nvSpPr>
        <p:spPr>
          <a:xfrm>
            <a:off x="2588399" y="5574007"/>
            <a:ext cx="32252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800" dirty="0" err="1">
                <a:solidFill>
                  <a:srgbClr val="000000"/>
                </a:solidFill>
                <a:cs typeface="Arial" panose="020B0604020202090204" pitchFamily="34" charset="0"/>
              </a:rPr>
              <a:t>alb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8" name="图片 16">
            <a:extLst>
              <a:ext uri="{FF2B5EF4-FFF2-40B4-BE49-F238E27FC236}">
                <a16:creationId xmlns:a16="http://schemas.microsoft.com/office/drawing/2014/main" id="{3C55480E-7FF0-5DA7-E40F-BA377C4F8F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9358" y="3171399"/>
            <a:ext cx="364081" cy="42123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D312766-22AA-6CD8-134F-466964169D26}"/>
              </a:ext>
            </a:extLst>
          </p:cNvPr>
          <p:cNvSpPr txBox="1"/>
          <p:nvPr/>
        </p:nvSpPr>
        <p:spPr>
          <a:xfrm>
            <a:off x="4483267" y="3562240"/>
            <a:ext cx="396262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0" name="图片 4">
            <a:extLst>
              <a:ext uri="{FF2B5EF4-FFF2-40B4-BE49-F238E27FC236}">
                <a16:creationId xmlns:a16="http://schemas.microsoft.com/office/drawing/2014/main" id="{031517C3-64DB-4CDD-FFCA-5F71F59ACF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0783" y="1789008"/>
            <a:ext cx="322524" cy="260645"/>
          </a:xfrm>
          <a:prstGeom prst="rect">
            <a:avLst/>
          </a:prstGeom>
        </p:spPr>
      </p:pic>
      <p:pic>
        <p:nvPicPr>
          <p:cNvPr id="62" name="图片 4">
            <a:extLst>
              <a:ext uri="{FF2B5EF4-FFF2-40B4-BE49-F238E27FC236}">
                <a16:creationId xmlns:a16="http://schemas.microsoft.com/office/drawing/2014/main" id="{995F3E18-FF1E-4CF2-1C21-D1A2A2FBD1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7143" y="5301000"/>
            <a:ext cx="322524" cy="26064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B878F65-29B5-E5F0-F03F-C3138C37236D}"/>
              </a:ext>
            </a:extLst>
          </p:cNvPr>
          <p:cNvSpPr txBox="1"/>
          <p:nvPr/>
        </p:nvSpPr>
        <p:spPr>
          <a:xfrm>
            <a:off x="2956749" y="2014101"/>
            <a:ext cx="860338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208E55-09A0-DF76-90CB-F56BCCDBF2A5}"/>
              </a:ext>
            </a:extLst>
          </p:cNvPr>
          <p:cNvSpPr txBox="1"/>
          <p:nvPr/>
        </p:nvSpPr>
        <p:spPr>
          <a:xfrm>
            <a:off x="2998216" y="5118420"/>
            <a:ext cx="860338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 err="1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endParaRPr lang="en-US" sz="8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5" name="图片 71">
            <a:extLst>
              <a:ext uri="{FF2B5EF4-FFF2-40B4-BE49-F238E27FC236}">
                <a16:creationId xmlns:a16="http://schemas.microsoft.com/office/drawing/2014/main" id="{B6966C76-9567-2C04-869A-8293AA15C8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2855966" y="4810350"/>
            <a:ext cx="203133" cy="203133"/>
          </a:xfrm>
          <a:prstGeom prst="rect">
            <a:avLst/>
          </a:prstGeom>
        </p:spPr>
      </p:pic>
      <p:pic>
        <p:nvPicPr>
          <p:cNvPr id="67" name="图片 71">
            <a:extLst>
              <a:ext uri="{FF2B5EF4-FFF2-40B4-BE49-F238E27FC236}">
                <a16:creationId xmlns:a16="http://schemas.microsoft.com/office/drawing/2014/main" id="{C1E6FB3D-EA60-174F-6124-EA4951035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2875576" y="2274071"/>
            <a:ext cx="203133" cy="20313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8EEE3A7-3664-F921-9307-52820B0B95D4}"/>
              </a:ext>
            </a:extLst>
          </p:cNvPr>
          <p:cNvSpPr txBox="1"/>
          <p:nvPr/>
        </p:nvSpPr>
        <p:spPr>
          <a:xfrm>
            <a:off x="2833880" y="2448627"/>
            <a:ext cx="49176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ep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46EB06-FC2E-DD49-F867-FCD2C505C123}"/>
              </a:ext>
            </a:extLst>
          </p:cNvPr>
          <p:cNvSpPr txBox="1"/>
          <p:nvPr/>
        </p:nvSpPr>
        <p:spPr>
          <a:xfrm>
            <a:off x="2820687" y="4996300"/>
            <a:ext cx="49176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ep</a:t>
            </a:r>
          </a:p>
        </p:txBody>
      </p:sp>
      <p:pic>
        <p:nvPicPr>
          <p:cNvPr id="70" name="Graphic 39">
            <a:extLst>
              <a:ext uri="{FF2B5EF4-FFF2-40B4-BE49-F238E27FC236}">
                <a16:creationId xmlns:a16="http://schemas.microsoft.com/office/drawing/2014/main" id="{DA795ACF-F714-9C8E-2AAC-AB57F19125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40693" y="5814867"/>
            <a:ext cx="473831" cy="519682"/>
          </a:xfrm>
          <a:prstGeom prst="rect">
            <a:avLst/>
          </a:prstGeom>
        </p:spPr>
      </p:pic>
      <p:sp>
        <p:nvSpPr>
          <p:cNvPr id="71" name="文本框 29">
            <a:extLst>
              <a:ext uri="{FF2B5EF4-FFF2-40B4-BE49-F238E27FC236}">
                <a16:creationId xmlns:a16="http://schemas.microsoft.com/office/drawing/2014/main" id="{0882803D-AED4-3DE3-8DF1-09F4678AA7D9}"/>
              </a:ext>
            </a:extLst>
          </p:cNvPr>
          <p:cNvSpPr txBox="1"/>
          <p:nvPr/>
        </p:nvSpPr>
        <p:spPr>
          <a:xfrm>
            <a:off x="3643954" y="5908632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Internet</a:t>
            </a:r>
            <a:endParaRPr lang="zh-CN" altLang="en-US" sz="1200" dirty="0"/>
          </a:p>
        </p:txBody>
      </p:sp>
      <p:pic>
        <p:nvPicPr>
          <p:cNvPr id="72" name="Graphic 39">
            <a:extLst>
              <a:ext uri="{FF2B5EF4-FFF2-40B4-BE49-F238E27FC236}">
                <a16:creationId xmlns:a16="http://schemas.microsoft.com/office/drawing/2014/main" id="{D6DC8AD1-A60A-D291-3759-24B96EB9AF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3307" y="919060"/>
            <a:ext cx="473831" cy="519682"/>
          </a:xfrm>
          <a:prstGeom prst="rect">
            <a:avLst/>
          </a:prstGeom>
        </p:spPr>
      </p:pic>
      <p:sp>
        <p:nvSpPr>
          <p:cNvPr id="73" name="文本框 29">
            <a:extLst>
              <a:ext uri="{FF2B5EF4-FFF2-40B4-BE49-F238E27FC236}">
                <a16:creationId xmlns:a16="http://schemas.microsoft.com/office/drawing/2014/main" id="{CFB5ABDB-0762-8E63-DBF6-38E0BA6254BC}"/>
              </a:ext>
            </a:extLst>
          </p:cNvPr>
          <p:cNvSpPr txBox="1"/>
          <p:nvPr/>
        </p:nvSpPr>
        <p:spPr>
          <a:xfrm>
            <a:off x="3696568" y="1012825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Internet</a:t>
            </a:r>
            <a:endParaRPr lang="zh-CN" altLang="en-US" sz="1200" dirty="0"/>
          </a:p>
        </p:txBody>
      </p:sp>
      <p:cxnSp>
        <p:nvCxnSpPr>
          <p:cNvPr id="75" name="直接连接符 25">
            <a:extLst>
              <a:ext uri="{FF2B5EF4-FFF2-40B4-BE49-F238E27FC236}">
                <a16:creationId xmlns:a16="http://schemas.microsoft.com/office/drawing/2014/main" id="{23C29701-073F-B70D-3FAF-4BA69E2BACDC}"/>
              </a:ext>
            </a:extLst>
          </p:cNvPr>
          <p:cNvCxnSpPr>
            <a:cxnSpLocks/>
            <a:stCxn id="72" idx="1"/>
            <a:endCxn id="51" idx="3"/>
          </p:cNvCxnSpPr>
          <p:nvPr/>
        </p:nvCxnSpPr>
        <p:spPr>
          <a:xfrm flipH="1">
            <a:off x="2962088" y="1178901"/>
            <a:ext cx="331219" cy="181672"/>
          </a:xfrm>
          <a:prstGeom prst="line">
            <a:avLst/>
          </a:prstGeom>
          <a:ln>
            <a:solidFill>
              <a:srgbClr val="FF6A00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直接连接符 25">
            <a:extLst>
              <a:ext uri="{FF2B5EF4-FFF2-40B4-BE49-F238E27FC236}">
                <a16:creationId xmlns:a16="http://schemas.microsoft.com/office/drawing/2014/main" id="{F6395748-F95C-06AF-1B12-1E54C8884D74}"/>
              </a:ext>
            </a:extLst>
          </p:cNvPr>
          <p:cNvCxnSpPr>
            <a:cxnSpLocks/>
            <a:stCxn id="72" idx="1"/>
            <a:endCxn id="60" idx="0"/>
          </p:cNvCxnSpPr>
          <p:nvPr/>
        </p:nvCxnSpPr>
        <p:spPr>
          <a:xfrm flipH="1">
            <a:off x="3132045" y="1178901"/>
            <a:ext cx="161262" cy="610107"/>
          </a:xfrm>
          <a:prstGeom prst="line">
            <a:avLst/>
          </a:prstGeom>
          <a:ln>
            <a:solidFill>
              <a:srgbClr val="FF6A00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直接连接符 25">
            <a:extLst>
              <a:ext uri="{FF2B5EF4-FFF2-40B4-BE49-F238E27FC236}">
                <a16:creationId xmlns:a16="http://schemas.microsoft.com/office/drawing/2014/main" id="{7485B399-64D3-6F9B-AD56-44C9BBD27B47}"/>
              </a:ext>
            </a:extLst>
          </p:cNvPr>
          <p:cNvCxnSpPr>
            <a:cxnSpLocks/>
            <a:stCxn id="52" idx="3"/>
            <a:endCxn id="70" idx="0"/>
          </p:cNvCxnSpPr>
          <p:nvPr/>
        </p:nvCxnSpPr>
        <p:spPr>
          <a:xfrm flipV="1">
            <a:off x="2924639" y="5814867"/>
            <a:ext cx="552970" cy="111057"/>
          </a:xfrm>
          <a:prstGeom prst="line">
            <a:avLst/>
          </a:prstGeom>
          <a:ln>
            <a:solidFill>
              <a:srgbClr val="FF6A00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918E7FB-26C7-7469-6120-4AAD9B41D5DA}"/>
              </a:ext>
            </a:extLst>
          </p:cNvPr>
          <p:cNvSpPr txBox="1"/>
          <p:nvPr/>
        </p:nvSpPr>
        <p:spPr>
          <a:xfrm>
            <a:off x="6801850" y="1998525"/>
            <a:ext cx="5348177" cy="160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两个业务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南北向流量通过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endpoint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转给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VPC GWLB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进行安全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流量检测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marL="285750" indent="-285750" algn="l" defTabSz="456565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两个业务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东西向流量通过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CEN-TR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转给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 VPC 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进行安全流量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检测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51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63684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Cen-TR Attach RTP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8FC4A-7C9F-FE09-1795-4ED47CCD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1178578"/>
            <a:ext cx="10344150" cy="4500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473F7-58D4-6E27-98E1-2876211BC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1178578"/>
            <a:ext cx="10463552" cy="45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6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91938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CEN-TR-1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AF70B-3294-E010-2AF4-0D74619E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39" y="1047080"/>
            <a:ext cx="11244560" cy="47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98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91938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CEN-TR-2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EE650-5C48-85C6-8166-7F21D9F2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367657"/>
            <a:ext cx="10940937" cy="36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92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91938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CEN-TR-3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9E327-5C55-8A3E-8E88-0036A483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2" y="707209"/>
            <a:ext cx="11090053" cy="471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299876-CFA9-3C70-A44A-BEC03CBA3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242740"/>
            <a:ext cx="10961957" cy="480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6003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A604A-415B-3A58-3C28-DA3472C1CCB7}"/>
              </a:ext>
            </a:extLst>
          </p:cNvPr>
          <p:cNvSpPr txBox="1"/>
          <p:nvPr/>
        </p:nvSpPr>
        <p:spPr>
          <a:xfrm>
            <a:off x="458589" y="885825"/>
            <a:ext cx="991489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划分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Root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作为管理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NS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作为南北安全防护，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EW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作为东西安全防护，全局开启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http-probe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64C43-0AD0-C4F2-2F34-47AE4477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45973"/>
            <a:ext cx="4495800" cy="86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D4235-B30C-F1A7-A71E-D7E96AA0E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077" y="1455448"/>
            <a:ext cx="5553298" cy="4682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9243E-ECE2-86B6-9E2C-8844A772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981324"/>
            <a:ext cx="451529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81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6003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B6627-5D9B-EEFC-68AD-906E6557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84" y="1053002"/>
            <a:ext cx="6637536" cy="47519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05E9E-C980-DB2A-52F3-A22B4D287680}"/>
              </a:ext>
            </a:extLst>
          </p:cNvPr>
          <p:cNvSpPr txBox="1"/>
          <p:nvPr/>
        </p:nvSpPr>
        <p:spPr>
          <a:xfrm>
            <a:off x="7089711" y="2418309"/>
            <a:ext cx="5032147" cy="1448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目前阿里云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GWLB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支持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MTU 1500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，但是不支持分片，进行应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用测试时根据业务类型和终端类型不同访问应用时会出现不通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现象，则需要在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策略里修改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TCP-MSS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来匹配流量，否则</a:t>
            </a:r>
            <a:endParaRPr lang="en-US" altLang="zh-CN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导致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Drop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当前建议调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TCP-MSS</a:t>
            </a:r>
            <a:r>
              <a:rPr lang="zh-CN" altLang="en-US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低于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00"/>
                </a:highlight>
                <a:cs typeface="Arial" panose="020B0604020202090204" pitchFamily="34" charset="0"/>
              </a:rPr>
              <a:t>1300</a:t>
            </a:r>
            <a:endParaRPr lang="en-US" sz="1400" dirty="0">
              <a:solidFill>
                <a:srgbClr val="000000"/>
              </a:solidFill>
              <a:highlight>
                <a:srgbClr val="FFFF00"/>
              </a:highlight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391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26003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7D56D-E79A-7570-5747-2F51D68D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052928"/>
            <a:ext cx="11420475" cy="47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1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0107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南向流量测试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BD27A-7658-18E8-EF8D-F6300A0CE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909637"/>
            <a:ext cx="99536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04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0107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南向流量测试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33A13-1367-78D1-E535-E41E744D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88443"/>
            <a:ext cx="11553297" cy="4135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4CBF57-0FA7-A544-41FD-7498C23D9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2954044"/>
            <a:ext cx="11553297" cy="35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87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0107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北向流量测试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F5D44-9617-34C1-0F26-0F5E30C0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096456"/>
            <a:ext cx="10944225" cy="50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6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82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9BD8A-D027-805F-707F-BCB36572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1385164"/>
            <a:ext cx="10915650" cy="36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0107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北向流量测试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72967-030C-99F7-AE59-F1744BAA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41315"/>
            <a:ext cx="11140500" cy="43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77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东西向流量测试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49830-05CB-C13E-35B3-83088D56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37" y="707209"/>
            <a:ext cx="9607363" cy="559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1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4211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东西向流量测试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51071-4D5D-E9AD-7366-A5F9F827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64" y="1531219"/>
            <a:ext cx="11278170" cy="35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6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B8DA3-3817-C4A9-BBB3-C5D8B49C4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7CBE135-BD9F-5F28-F7B0-25BBFF0D63ED}"/>
              </a:ext>
            </a:extLst>
          </p:cNvPr>
          <p:cNvSpPr txBox="1"/>
          <p:nvPr/>
        </p:nvSpPr>
        <p:spPr>
          <a:xfrm>
            <a:off x="458589" y="171678"/>
            <a:ext cx="43556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补充跨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访问东西向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336FD-B702-EA3F-F668-8ED310B001D4}"/>
              </a:ext>
            </a:extLst>
          </p:cNvPr>
          <p:cNvSpPr txBox="1"/>
          <p:nvPr/>
        </p:nvSpPr>
        <p:spPr>
          <a:xfrm>
            <a:off x="458589" y="5308083"/>
            <a:ext cx="984917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由于目前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CEN-TR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不支持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appliance mode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源进源出功能，所以跨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东西访问需要指向明确一个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endpoint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，牺牲部分冗余性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0DD29A-7950-4291-E6C0-DE8E8A607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9" y="1263685"/>
            <a:ext cx="11094020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9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05670-EECD-2E18-1BD0-DBE91195F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BE41666B-1645-4028-90A0-E062F8809474}"/>
              </a:ext>
            </a:extLst>
          </p:cNvPr>
          <p:cNvSpPr txBox="1"/>
          <p:nvPr/>
        </p:nvSpPr>
        <p:spPr>
          <a:xfrm>
            <a:off x="458589" y="171678"/>
            <a:ext cx="43556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补充跨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访问东西向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90680C9-3F32-688A-A83B-51C4F889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9" y="994372"/>
            <a:ext cx="7368511" cy="2233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BC177-98E8-6F38-BD9A-13841ADE8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9" y="3533971"/>
            <a:ext cx="9855843" cy="23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37464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App1 Subnet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4DCFE-D8C6-F4CA-E89C-E0829E1D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19149"/>
            <a:ext cx="10325100" cy="54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87164" y="171678"/>
            <a:ext cx="337464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App2 Subnet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4B028-45E8-1237-3CE8-0F13A1C24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4" y="902114"/>
            <a:ext cx="10115550" cy="53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3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12457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 Subnet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47FF8-35A2-8107-B52A-BC9D06EB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1" y="820886"/>
            <a:ext cx="8451139" cy="521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3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40110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Security group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7522E-C91E-1D95-8AAA-AAFB5CC1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4" y="707209"/>
            <a:ext cx="10063081" cy="57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40110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Security group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5F2DB-4AE3-BEFA-E367-8DF1EA93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936935"/>
            <a:ext cx="11458575" cy="49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3742"/>
      </p:ext>
    </p:extLst>
  </p:cSld>
  <p:clrMapOvr>
    <a:masterClrMapping/>
  </p:clrMapOvr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20179</TotalTime>
  <Words>587</Words>
  <Application>Microsoft Office PowerPoint</Application>
  <PresentationFormat>Widescreen</PresentationFormat>
  <Paragraphs>259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Inter</vt:lpstr>
      <vt:lpstr>微软雅黑</vt:lpstr>
      <vt:lpstr>Arial</vt:lpstr>
      <vt:lpstr>Wingdings</vt:lpstr>
      <vt:lpstr>Fortinet Theme</vt:lpstr>
      <vt:lpstr>Fortinet with Ali GWLB Best Practice  LiuGang 2024-11-10 </vt:lpstr>
      <vt:lpstr>场景验证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2540</cp:revision>
  <cp:lastPrinted>2021-03-23T01:37:48Z</cp:lastPrinted>
  <dcterms:created xsi:type="dcterms:W3CDTF">2021-03-23T01:37:48Z</dcterms:created>
  <dcterms:modified xsi:type="dcterms:W3CDTF">2025-08-06T08:12:13Z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